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37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917393156190685"/>
          <c:y val="2.90342124595983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160283136551951E-2"/>
          <c:y val="0.11174725736205976"/>
          <c:w val="0.89646640542391476"/>
          <c:h val="0.7460622534287492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0CB0-49CB-85CF-6DDCC6567DFB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0CB0-49CB-85CF-6DDCC6567DFB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0CB0-49CB-85CF-6DDCC6567DFB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0CB0-49CB-85CF-6DDCC6567DFB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B0-49CB-85CF-6DDCC6567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980032"/>
        <c:axId val="273982208"/>
      </c:barChart>
      <c:catAx>
        <c:axId val="2739800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9548827730249012"/>
              <c:y val="0.9156493839785123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398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982208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2096909790451452E-2"/>
              <c:y val="0.426330934353474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39800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4697661097765091"/>
          <c:y val="2.911224820405107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0F24-4F4D-B4ED-675FDCAD3B1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0F24-4F4D-B4ED-675FDCAD3B1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0F24-4F4D-B4ED-675FDCAD3B1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0F24-4F4D-B4ED-675FDCAD3B1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0F24-4F4D-B4ED-675FDCAD3B1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0F24-4F4D-B4ED-675FDCAD3B10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D-0F24-4F4D-B4ED-675FDCAD3B10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F-0F24-4F4D-B4ED-675FDCAD3B1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11-0F24-4F4D-B4ED-675FDCAD3B1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0F24-4F4D-B4ED-675FDCAD3B1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0F24-4F4D-B4ED-675FDCAD3B10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  <c:pt idx="8">
                  <c:v>2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F24-4F4D-B4ED-675FDCAD3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4295040"/>
        <c:axId val="274301312"/>
        <c:axId val="0"/>
      </c:bar3DChart>
      <c:catAx>
        <c:axId val="2742950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430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4301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9361236729616565E-2"/>
              <c:y val="0.464142962200130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429504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76750821724416"/>
          <c:y val="9.8136682087206537E-2"/>
          <c:w val="0.84386648999253011"/>
          <c:h val="0.6821630399960412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Midterm!$B$4:$B$20</c:f>
              <c:strCache>
                <c:ptCount val="17"/>
                <c:pt idx="0">
                  <c:v>Akad</c:v>
                </c:pt>
                <c:pt idx="1">
                  <c:v>Araz</c:v>
                </c:pt>
                <c:pt idx="2">
                  <c:v>Başoda</c:v>
                </c:pt>
                <c:pt idx="3">
                  <c:v>Dereli</c:v>
                </c:pt>
                <c:pt idx="4">
                  <c:v>Doğanay</c:v>
                </c:pt>
                <c:pt idx="5">
                  <c:v>Esmeroğlu</c:v>
                </c:pt>
                <c:pt idx="6">
                  <c:v>Gedar</c:v>
                </c:pt>
                <c:pt idx="7">
                  <c:v>Güllüoğlu</c:v>
                </c:pt>
                <c:pt idx="8">
                  <c:v>Karabıyık</c:v>
                </c:pt>
                <c:pt idx="9">
                  <c:v>Koç</c:v>
                </c:pt>
                <c:pt idx="10">
                  <c:v>Kol</c:v>
                </c:pt>
                <c:pt idx="11">
                  <c:v>Lokumcu</c:v>
                </c:pt>
                <c:pt idx="12">
                  <c:v>Miski</c:v>
                </c:pt>
                <c:pt idx="13">
                  <c:v>Öztürk</c:v>
                </c:pt>
                <c:pt idx="14">
                  <c:v>Taşkın</c:v>
                </c:pt>
                <c:pt idx="15">
                  <c:v>Yalı</c:v>
                </c:pt>
                <c:pt idx="16">
                  <c:v>Yılmazer</c:v>
                </c:pt>
              </c:strCache>
            </c:strRef>
          </c:cat>
          <c:val>
            <c:numRef>
              <c:f>Midterm!$E$4:$E$20</c:f>
              <c:numCache>
                <c:formatCode>#,##0.00</c:formatCode>
                <c:ptCount val="17"/>
                <c:pt idx="0">
                  <c:v>58.333333333333336</c:v>
                </c:pt>
                <c:pt idx="1">
                  <c:v>74.166666666666671</c:v>
                </c:pt>
                <c:pt idx="2">
                  <c:v>57.499999999999993</c:v>
                </c:pt>
                <c:pt idx="3">
                  <c:v>70</c:v>
                </c:pt>
                <c:pt idx="4">
                  <c:v>70</c:v>
                </c:pt>
                <c:pt idx="5">
                  <c:v>56.666666666666664</c:v>
                </c:pt>
                <c:pt idx="6">
                  <c:v>71.666666666666671</c:v>
                </c:pt>
                <c:pt idx="7">
                  <c:v>59.166666666666664</c:v>
                </c:pt>
                <c:pt idx="8">
                  <c:v>75.833333333333329</c:v>
                </c:pt>
                <c:pt idx="9">
                  <c:v>75.833333333333329</c:v>
                </c:pt>
                <c:pt idx="10">
                  <c:v>91.666666666666657</c:v>
                </c:pt>
                <c:pt idx="11">
                  <c:v>60.833333333333329</c:v>
                </c:pt>
                <c:pt idx="12">
                  <c:v>30.833333333333336</c:v>
                </c:pt>
                <c:pt idx="13">
                  <c:v>69.166666666666671</c:v>
                </c:pt>
                <c:pt idx="14">
                  <c:v>85.833333333333329</c:v>
                </c:pt>
                <c:pt idx="15">
                  <c:v>71.666666666666671</c:v>
                </c:pt>
                <c:pt idx="16">
                  <c:v>61.666666666666671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BF-4C3C-9E1A-85E6EE113E94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Midterm!$B$4:$B$20</c:f>
              <c:strCache>
                <c:ptCount val="17"/>
                <c:pt idx="0">
                  <c:v>Akad</c:v>
                </c:pt>
                <c:pt idx="1">
                  <c:v>Araz</c:v>
                </c:pt>
                <c:pt idx="2">
                  <c:v>Başoda</c:v>
                </c:pt>
                <c:pt idx="3">
                  <c:v>Dereli</c:v>
                </c:pt>
                <c:pt idx="4">
                  <c:v>Doğanay</c:v>
                </c:pt>
                <c:pt idx="5">
                  <c:v>Esmeroğlu</c:v>
                </c:pt>
                <c:pt idx="6">
                  <c:v>Gedar</c:v>
                </c:pt>
                <c:pt idx="7">
                  <c:v>Güllüoğlu</c:v>
                </c:pt>
                <c:pt idx="8">
                  <c:v>Karabıyık</c:v>
                </c:pt>
                <c:pt idx="9">
                  <c:v>Koç</c:v>
                </c:pt>
                <c:pt idx="10">
                  <c:v>Kol</c:v>
                </c:pt>
                <c:pt idx="11">
                  <c:v>Lokumcu</c:v>
                </c:pt>
                <c:pt idx="12">
                  <c:v>Miski</c:v>
                </c:pt>
                <c:pt idx="13">
                  <c:v>Öztürk</c:v>
                </c:pt>
                <c:pt idx="14">
                  <c:v>Taşkın</c:v>
                </c:pt>
                <c:pt idx="15">
                  <c:v>Yalı</c:v>
                </c:pt>
                <c:pt idx="16">
                  <c:v>Yılmazer</c:v>
                </c:pt>
              </c:strCache>
            </c:strRef>
          </c:cat>
          <c:val>
            <c:numRef>
              <c:f>Midterm!$I$4:$I$20</c:f>
              <c:numCache>
                <c:formatCode>0.00</c:formatCode>
                <c:ptCount val="17"/>
                <c:pt idx="0">
                  <c:v>73.52941176470587</c:v>
                </c:pt>
                <c:pt idx="1">
                  <c:v>76.470588235294116</c:v>
                </c:pt>
                <c:pt idx="2">
                  <c:v>94.117647058823522</c:v>
                </c:pt>
                <c:pt idx="3">
                  <c:v>85.294117647058826</c:v>
                </c:pt>
                <c:pt idx="4">
                  <c:v>64.705882352941174</c:v>
                </c:pt>
                <c:pt idx="5">
                  <c:v>70.588235294117638</c:v>
                </c:pt>
                <c:pt idx="6">
                  <c:v>100</c:v>
                </c:pt>
                <c:pt idx="7">
                  <c:v>94.117647058823522</c:v>
                </c:pt>
                <c:pt idx="8">
                  <c:v>73.52941176470587</c:v>
                </c:pt>
                <c:pt idx="9">
                  <c:v>85.294117647058826</c:v>
                </c:pt>
                <c:pt idx="10">
                  <c:v>70.588235294117638</c:v>
                </c:pt>
                <c:pt idx="11">
                  <c:v>82.35294117647058</c:v>
                </c:pt>
                <c:pt idx="12">
                  <c:v>79.411764705882348</c:v>
                </c:pt>
                <c:pt idx="13">
                  <c:v>94.117647058823522</c:v>
                </c:pt>
                <c:pt idx="14">
                  <c:v>76.470588235294116</c:v>
                </c:pt>
                <c:pt idx="15">
                  <c:v>70.588235294117638</c:v>
                </c:pt>
                <c:pt idx="16">
                  <c:v>76.470588235294116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BF-4C3C-9E1A-85E6EE113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4336000"/>
        <c:axId val="274350464"/>
      </c:lineChart>
      <c:catAx>
        <c:axId val="274336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3912103713860157"/>
              <c:y val="0.9415049341550337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4350464"/>
        <c:crosses val="autoZero"/>
        <c:auto val="1"/>
        <c:lblAlgn val="ctr"/>
        <c:lblOffset val="100"/>
        <c:noMultiLvlLbl val="0"/>
      </c:catAx>
      <c:valAx>
        <c:axId val="274350464"/>
        <c:scaling>
          <c:orientation val="minMax"/>
          <c:max val="10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334688252284267E-2"/>
              <c:y val="0.406848091357001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433600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2182819824008707"/>
          <c:y val="0.61846374798571191"/>
          <c:w val="0.37406677196357135"/>
          <c:h val="7.6510698980612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BB5-4FE3-A364-E31AB75555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BB5-4FE3-A364-E31AB75555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BB5-4FE3-A364-E31AB75555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BB5-4FE3-A364-E31AB75555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BB5-4FE3-A364-E31AB755556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BB5-4FE3-A364-E31AB7555562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BB5-4FE3-A364-E31AB7555562}"/>
              </c:ext>
            </c:extLst>
          </c:dPt>
          <c:cat>
            <c:strRef>
              <c:f>Midterm!$B$115:$B$121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Midterm!$C$115:$C$121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6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BB5-4FE3-A364-E31AB7555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4818912867706053"/>
          <c:w val="0.84200038052257731"/>
          <c:h val="0.120781718697922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18/11/2024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21</a:t>
            </a:r>
            <a:r>
              <a:rPr lang="en-AU" altLang="tr-TR" sz="1400" dirty="0"/>
              <a:t>/</a:t>
            </a:r>
            <a:r>
              <a:rPr lang="en-US" altLang="tr-TR" sz="1400" dirty="0"/>
              <a:t>11</a:t>
            </a:r>
            <a:r>
              <a:rPr lang="en-AU" altLang="tr-TR" sz="1400" dirty="0"/>
              <a:t>/20</a:t>
            </a:r>
            <a:r>
              <a:rPr lang="en-US" altLang="tr-TR" sz="1400" dirty="0"/>
              <a:t>24</a:t>
            </a:r>
            <a:endParaRPr lang="tr-TR" altLang="tr-T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57112"/>
              </p:ext>
            </p:extLst>
          </p:nvPr>
        </p:nvGraphicFramePr>
        <p:xfrm>
          <a:off x="179388" y="188913"/>
          <a:ext cx="8857107" cy="597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29" name="Worksheet" r:id="rId3" imgW="8534542" imgH="4617530" progId="Excel.Sheet.8">
                  <p:embed/>
                </p:oleObj>
              </mc:Choice>
              <mc:Fallback>
                <p:oleObj name="Worksheet" r:id="rId3" imgW="8534542" imgH="461753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8913"/>
                        <a:ext cx="8857107" cy="597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67414814"/>
              </p:ext>
            </p:extLst>
          </p:nvPr>
        </p:nvGraphicFramePr>
        <p:xfrm>
          <a:off x="438150" y="2168525"/>
          <a:ext cx="8339138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1" name="Worksheet" r:id="rId3" imgW="3931920" imgH="617433" progId="Excel.Sheet.8">
                  <p:embed/>
                </p:oleObj>
              </mc:Choice>
              <mc:Fallback>
                <p:oleObj name="Worksheet" r:id="rId3" imgW="3931920" imgH="617433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168525"/>
                        <a:ext cx="8339138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73785380"/>
              </p:ext>
            </p:extLst>
          </p:nvPr>
        </p:nvGraphicFramePr>
        <p:xfrm>
          <a:off x="179388" y="157162"/>
          <a:ext cx="8856662" cy="6008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9" name="Worksheet" r:id="rId3" imgW="6393145" imgH="3794570" progId="Excel.Sheet.8">
                  <p:embed/>
                </p:oleObj>
              </mc:Choice>
              <mc:Fallback>
                <p:oleObj name="Worksheet" r:id="rId3" imgW="6393145" imgH="3794570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57162"/>
                        <a:ext cx="8856662" cy="6008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71690"/>
              </p:ext>
            </p:extLst>
          </p:nvPr>
        </p:nvGraphicFramePr>
        <p:xfrm>
          <a:off x="251519" y="157162"/>
          <a:ext cx="8712969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266909"/>
              </p:ext>
            </p:extLst>
          </p:nvPr>
        </p:nvGraphicFramePr>
        <p:xfrm>
          <a:off x="179512" y="157162"/>
          <a:ext cx="8784976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699637"/>
              </p:ext>
            </p:extLst>
          </p:nvPr>
        </p:nvGraphicFramePr>
        <p:xfrm>
          <a:off x="107504" y="157162"/>
          <a:ext cx="8856984" cy="622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968461"/>
              </p:ext>
            </p:extLst>
          </p:nvPr>
        </p:nvGraphicFramePr>
        <p:xfrm>
          <a:off x="107951" y="692150"/>
          <a:ext cx="8928546" cy="548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8" name="Worksheet" r:id="rId3" imgW="5318831" imgH="3977498" progId="Excel.Sheet.8">
                  <p:embed/>
                </p:oleObj>
              </mc:Choice>
              <mc:Fallback>
                <p:oleObj name="Worksheet" r:id="rId3" imgW="5318831" imgH="39774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1" y="692150"/>
                        <a:ext cx="8928546" cy="548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176272"/>
              </p:ext>
            </p:extLst>
          </p:nvPr>
        </p:nvGraphicFramePr>
        <p:xfrm>
          <a:off x="5076825" y="836712"/>
          <a:ext cx="3687763" cy="5256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2" name="Worksheet" r:id="rId3" imgW="2495572" imgH="2047767" progId="Excel.Sheet.8">
                  <p:embed/>
                </p:oleObj>
              </mc:Choice>
              <mc:Fallback>
                <p:oleObj name="Worksheet" r:id="rId3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836712"/>
                        <a:ext cx="3687763" cy="5256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430290"/>
              </p:ext>
            </p:extLst>
          </p:nvPr>
        </p:nvGraphicFramePr>
        <p:xfrm>
          <a:off x="379412" y="836712"/>
          <a:ext cx="43366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/>
              <a:t>Good Luck for all of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1394</TotalTime>
  <Words>935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thm</cp:lastModifiedBy>
  <cp:revision>143</cp:revision>
  <dcterms:created xsi:type="dcterms:W3CDTF">2009-11-08T07:48:00Z</dcterms:created>
  <dcterms:modified xsi:type="dcterms:W3CDTF">2024-11-18T15:19:50Z</dcterms:modified>
</cp:coreProperties>
</file>